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1" r:id="rId2"/>
    <p:sldId id="258" r:id="rId3"/>
    <p:sldId id="259" r:id="rId4"/>
    <p:sldId id="262" r:id="rId5"/>
    <p:sldId id="257" r:id="rId6"/>
    <p:sldId id="260" r:id="rId7"/>
  </p:sldIdLst>
  <p:sldSz cx="9144000" cy="6858000" type="screen4x3"/>
  <p:notesSz cx="6858000" cy="9144000"/>
  <p:defaultTextStyle>
    <a:defPPr>
      <a:defRPr lang="en-SG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E9D9"/>
    <a:srgbClr val="F0EBD8"/>
    <a:srgbClr val="F1EED7"/>
    <a:srgbClr val="F2EFD6"/>
    <a:srgbClr val="E8E2B6"/>
    <a:srgbClr val="66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387" autoAdjust="0"/>
  </p:normalViewPr>
  <p:slideViewPr>
    <p:cSldViewPr>
      <p:cViewPr varScale="1">
        <p:scale>
          <a:sx n="63" d="100"/>
          <a:sy n="63" d="100"/>
        </p:scale>
        <p:origin x="-1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cs typeface="+mn-cs"/>
              </a:defRPr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cs typeface="+mn-cs"/>
              </a:defRPr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SG" noProof="0" smtClean="0"/>
              <a:t>Click to edit Master text styles</a:t>
            </a:r>
          </a:p>
          <a:p>
            <a:pPr lvl="1"/>
            <a:r>
              <a:rPr lang="en-SG" noProof="0" smtClean="0"/>
              <a:t>Second level</a:t>
            </a:r>
          </a:p>
          <a:p>
            <a:pPr lvl="2"/>
            <a:r>
              <a:rPr lang="en-SG" noProof="0" smtClean="0"/>
              <a:t>Third level</a:t>
            </a:r>
          </a:p>
          <a:p>
            <a:pPr lvl="3"/>
            <a:r>
              <a:rPr lang="en-SG" noProof="0" smtClean="0"/>
              <a:t>Fourth level</a:t>
            </a:r>
          </a:p>
          <a:p>
            <a:pPr lvl="4"/>
            <a:r>
              <a:rPr lang="en-SG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cs typeface="+mn-cs"/>
              </a:defRPr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C889E44-6A13-4C03-B40D-110C5F851F61}" type="slidenum">
              <a:rPr lang="en-SG"/>
              <a:pPr>
                <a:defRPr/>
              </a:pPr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xmlns="" val="37798754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SG" dirty="0" err="1" smtClean="0"/>
              <a:t>Qns</a:t>
            </a:r>
            <a:r>
              <a:rPr lang="en-SG" dirty="0" smtClean="0"/>
              <a:t> facilitators can ask:</a:t>
            </a:r>
          </a:p>
          <a:p>
            <a:pPr marL="228600" indent="-228600">
              <a:buAutoNum type="arabicParenR"/>
            </a:pPr>
            <a:r>
              <a:rPr lang="en-SG" baseline="0" dirty="0" smtClean="0"/>
              <a:t>What is the factor that cause water to move from one tank to the other?</a:t>
            </a:r>
          </a:p>
          <a:p>
            <a:pPr marL="228600" indent="-228600">
              <a:buAutoNum type="arabicParenR"/>
            </a:pPr>
            <a:r>
              <a:rPr lang="en-SG" baseline="0" dirty="0" smtClean="0"/>
              <a:t>If water level in Tank B is increased, how would the flow be affected?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889E44-6A13-4C03-B40D-110C5F851F61}" type="slidenum">
              <a:rPr lang="en-SG" smtClean="0"/>
              <a:pPr>
                <a:defRPr/>
              </a:pPr>
              <a:t>1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xmlns="" val="840126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815534-7C29-42F6-9DD4-CE073026F7E0}" type="slidenum">
              <a:rPr lang="en-SG" smtClean="0"/>
              <a:pPr/>
              <a:t>2</a:t>
            </a:fld>
            <a:endParaRPr lang="en-SG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SG" dirty="0" err="1" smtClean="0"/>
              <a:t>Qns</a:t>
            </a:r>
            <a:r>
              <a:rPr lang="en-SG" dirty="0" smtClean="0"/>
              <a:t> facilitators can ask:</a:t>
            </a:r>
          </a:p>
          <a:p>
            <a:pPr eaLnBrk="1" hangingPunct="1"/>
            <a:r>
              <a:rPr lang="en-US" dirty="0" smtClean="0"/>
              <a:t>1)</a:t>
            </a:r>
            <a:r>
              <a:rPr lang="en-US" baseline="0" dirty="0" smtClean="0"/>
              <a:t> Relate this set-up to the previous example with Tank A and Tank B.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dirty="0" smtClean="0"/>
              <a:t>Ask:</a:t>
            </a:r>
            <a:endParaRPr lang="en-GB" baseline="0" dirty="0" smtClean="0"/>
          </a:p>
          <a:p>
            <a:pPr marL="228600" indent="-228600">
              <a:buAutoNum type="arabicParenR"/>
            </a:pPr>
            <a:r>
              <a:rPr lang="en-GB" baseline="0" dirty="0" smtClean="0"/>
              <a:t>What difference do you see in the reading on the flow meters in the two arrangements?</a:t>
            </a:r>
          </a:p>
          <a:p>
            <a:pPr marL="228600" indent="-228600">
              <a:buAutoNum type="arabicParenR"/>
            </a:pPr>
            <a:r>
              <a:rPr lang="en-GB" baseline="0" smtClean="0"/>
              <a:t>What difference </a:t>
            </a:r>
            <a:r>
              <a:rPr lang="en-GB" baseline="0" dirty="0" smtClean="0"/>
              <a:t>do you notice about the bar heights across the driver and across each pink device in the two arrangement?</a:t>
            </a: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C09440-D23A-4AF4-8E7D-07D7613A39FA}" type="slidenum">
              <a:rPr lang="en-SG" smtClean="0"/>
              <a:pPr/>
              <a:t>3</a:t>
            </a:fld>
            <a:endParaRPr lang="en-SG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F31B9F-02AB-43B0-B61A-F816C071AF95}" type="slidenum">
              <a:rPr lang="en-SG" smtClean="0"/>
              <a:pPr/>
              <a:t>4</a:t>
            </a:fld>
            <a:endParaRPr lang="en-SG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FF5B22-0AA6-4BD3-8E8D-0B54BA065FB4}" type="slidenum">
              <a:rPr lang="en-SG" smtClean="0"/>
              <a:pPr/>
              <a:t>6</a:t>
            </a:fld>
            <a:endParaRPr lang="en-SG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8B2DC-D93E-4232-BD64-D443CF771D86}" type="slidenum">
              <a:rPr lang="en-SG"/>
              <a:pPr>
                <a:defRPr/>
              </a:pPr>
              <a:t>‹#›</a:t>
            </a:fld>
            <a:endParaRPr lang="en-SG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25FFD-A79A-4159-BDA8-20635C225BA0}" type="slidenum">
              <a:rPr lang="en-SG"/>
              <a:pPr>
                <a:defRPr/>
              </a:pPr>
              <a:t>‹#›</a:t>
            </a:fld>
            <a:endParaRPr lang="en-SG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41DD4-F41C-431B-B465-FB33580332DD}" type="slidenum">
              <a:rPr lang="en-SG"/>
              <a:pPr>
                <a:defRPr/>
              </a:pPr>
              <a:t>‹#›</a:t>
            </a:fld>
            <a:endParaRPr lang="en-SG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317C6-BE78-441C-A5F6-E970BC7ECAE6}" type="slidenum">
              <a:rPr lang="en-SG"/>
              <a:pPr>
                <a:defRPr/>
              </a:pPr>
              <a:t>‹#›</a:t>
            </a:fld>
            <a:endParaRPr lang="en-SG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0FD5C9-AB91-4941-A2D0-A9C2039E165D}" type="slidenum">
              <a:rPr lang="en-SG"/>
              <a:pPr>
                <a:defRPr/>
              </a:pPr>
              <a:t>‹#›</a:t>
            </a:fld>
            <a:endParaRPr lang="en-SG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25E43-DDF9-4AC9-9E89-43BD7DBA9FA0}" type="slidenum">
              <a:rPr lang="en-SG"/>
              <a:pPr>
                <a:defRPr/>
              </a:pPr>
              <a:t>‹#›</a:t>
            </a:fld>
            <a:endParaRPr lang="en-SG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94200-3D0B-4A0A-B450-6DDF8B5F975D}" type="slidenum">
              <a:rPr lang="en-SG"/>
              <a:pPr>
                <a:defRPr/>
              </a:pPr>
              <a:t>‹#›</a:t>
            </a:fld>
            <a:endParaRPr lang="en-SG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B88263-3322-4E77-8A7B-A3C0360E676C}" type="slidenum">
              <a:rPr lang="en-SG"/>
              <a:pPr>
                <a:defRPr/>
              </a:pPr>
              <a:t>‹#›</a:t>
            </a:fld>
            <a:endParaRPr lang="en-SG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F3A23-93CA-4384-8DF7-E94AF06B9D5F}" type="slidenum">
              <a:rPr lang="en-SG"/>
              <a:pPr>
                <a:defRPr/>
              </a:pPr>
              <a:t>‹#›</a:t>
            </a:fld>
            <a:endParaRPr lang="en-SG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8979D-1812-4E5C-B486-98C33C8E4A8B}" type="slidenum">
              <a:rPr lang="en-SG"/>
              <a:pPr>
                <a:defRPr/>
              </a:pPr>
              <a:t>‹#›</a:t>
            </a:fld>
            <a:endParaRPr lang="en-SG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5CB7B-AF77-47D7-A2D3-2575B05061DC}" type="slidenum">
              <a:rPr lang="en-SG"/>
              <a:pPr>
                <a:defRPr/>
              </a:pPr>
              <a:t>‹#›</a:t>
            </a:fld>
            <a:endParaRPr lang="en-SG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SG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SG" smtClean="0"/>
              <a:t>Click to edit Master text styles</a:t>
            </a:r>
          </a:p>
          <a:p>
            <a:pPr lvl="1"/>
            <a:r>
              <a:rPr lang="en-SG" smtClean="0"/>
              <a:t>Second level</a:t>
            </a:r>
          </a:p>
          <a:p>
            <a:pPr lvl="2"/>
            <a:r>
              <a:rPr lang="en-SG" smtClean="0"/>
              <a:t>Third level</a:t>
            </a:r>
          </a:p>
          <a:p>
            <a:pPr lvl="3"/>
            <a:r>
              <a:rPr lang="en-SG" smtClean="0"/>
              <a:t>Fourth level</a:t>
            </a:r>
          </a:p>
          <a:p>
            <a:pPr lvl="4"/>
            <a:r>
              <a:rPr lang="en-SG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>
                <a:cs typeface="+mn-cs"/>
              </a:defRPr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cs typeface="+mn-cs"/>
              </a:defRPr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C9E27CF5-9CB6-4071-9B62-9A808092BD46}" type="slidenum">
              <a:rPr lang="en-SG"/>
              <a:pPr>
                <a:defRPr/>
              </a:pPr>
              <a:t>‹#›</a:t>
            </a:fld>
            <a:endParaRPr lang="en-SG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38100" y="0"/>
            <a:ext cx="90297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SG" sz="2400" dirty="0"/>
              <a:t>Many things in nature would remain stationary unless some other factors are present which would cause them to </a:t>
            </a:r>
            <a:r>
              <a:rPr lang="en-SG" sz="2400" dirty="0" smtClean="0"/>
              <a:t>move.</a:t>
            </a:r>
          </a:p>
          <a:p>
            <a:r>
              <a:rPr lang="en-SG" sz="2400" dirty="0" smtClean="0"/>
              <a:t>For example:</a:t>
            </a:r>
          </a:p>
          <a:p>
            <a:r>
              <a:rPr lang="en-SG" sz="2400" dirty="0" smtClean="0"/>
              <a:t>Let’s consider the following set-up. Would water flow from Tank A to Tank B or vice versa when the tap is opened?</a:t>
            </a:r>
            <a:endParaRPr lang="en-SG" sz="2400" dirty="0"/>
          </a:p>
          <a:p>
            <a:endParaRPr lang="en-SG" sz="2400" dirty="0"/>
          </a:p>
        </p:txBody>
      </p:sp>
      <p:sp>
        <p:nvSpPr>
          <p:cNvPr id="19" name="Rectangle 18"/>
          <p:cNvSpPr/>
          <p:nvPr/>
        </p:nvSpPr>
        <p:spPr>
          <a:xfrm>
            <a:off x="38100" y="3810000"/>
            <a:ext cx="88773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2400" dirty="0" smtClean="0"/>
              <a:t>How about in the set-up below? </a:t>
            </a:r>
            <a:r>
              <a:rPr lang="en-SG" sz="2400" dirty="0"/>
              <a:t>Would water flow from Tank A to Tank </a:t>
            </a:r>
            <a:r>
              <a:rPr lang="en-SG" sz="2400" dirty="0" smtClean="0"/>
              <a:t>B when the tap is opened?</a:t>
            </a:r>
            <a:endParaRPr lang="en-SG" sz="2400" dirty="0"/>
          </a:p>
        </p:txBody>
      </p:sp>
      <p:grpSp>
        <p:nvGrpSpPr>
          <p:cNvPr id="52" name="Group 51"/>
          <p:cNvGrpSpPr/>
          <p:nvPr/>
        </p:nvGrpSpPr>
        <p:grpSpPr>
          <a:xfrm>
            <a:off x="1371600" y="2155923"/>
            <a:ext cx="6324600" cy="1425477"/>
            <a:chOff x="1371600" y="1981200"/>
            <a:chExt cx="6324600" cy="1425477"/>
          </a:xfrm>
        </p:grpSpPr>
        <p:grpSp>
          <p:nvGrpSpPr>
            <p:cNvPr id="2" name="Group 1"/>
            <p:cNvGrpSpPr/>
            <p:nvPr/>
          </p:nvGrpSpPr>
          <p:grpSpPr>
            <a:xfrm>
              <a:off x="1371600" y="1981200"/>
              <a:ext cx="6324600" cy="1425477"/>
              <a:chOff x="1409700" y="1905000"/>
              <a:chExt cx="6324600" cy="1425477"/>
            </a:xfrm>
          </p:grpSpPr>
          <p:grpSp>
            <p:nvGrpSpPr>
              <p:cNvPr id="9223" name="Group 9222"/>
              <p:cNvGrpSpPr/>
              <p:nvPr/>
            </p:nvGrpSpPr>
            <p:grpSpPr>
              <a:xfrm>
                <a:off x="1409700" y="1905000"/>
                <a:ext cx="6324600" cy="1425477"/>
                <a:chOff x="1409700" y="2362200"/>
                <a:chExt cx="6324600" cy="1425477"/>
              </a:xfrm>
            </p:grpSpPr>
            <p:sp>
              <p:nvSpPr>
                <p:cNvPr id="20" name="TextBox 19"/>
                <p:cNvSpPr txBox="1"/>
                <p:nvPr/>
              </p:nvSpPr>
              <p:spPr>
                <a:xfrm>
                  <a:off x="1447800" y="2514600"/>
                  <a:ext cx="87729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SG" dirty="0" smtClean="0"/>
                    <a:t>Tank A</a:t>
                  </a:r>
                  <a:endParaRPr lang="en-SG" dirty="0"/>
                </a:p>
              </p:txBody>
            </p:sp>
            <p:sp>
              <p:nvSpPr>
                <p:cNvPr id="24" name="TextBox 23"/>
                <p:cNvSpPr txBox="1"/>
                <p:nvPr/>
              </p:nvSpPr>
              <p:spPr>
                <a:xfrm>
                  <a:off x="6653748" y="2510502"/>
                  <a:ext cx="89005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SG" dirty="0" smtClean="0"/>
                    <a:t>Tank B</a:t>
                  </a:r>
                  <a:endParaRPr lang="en-SG" dirty="0"/>
                </a:p>
              </p:txBody>
            </p:sp>
            <p:grpSp>
              <p:nvGrpSpPr>
                <p:cNvPr id="9219" name="Group 9218"/>
                <p:cNvGrpSpPr/>
                <p:nvPr/>
              </p:nvGrpSpPr>
              <p:grpSpPr>
                <a:xfrm>
                  <a:off x="1409700" y="2362200"/>
                  <a:ext cx="6324600" cy="1425477"/>
                  <a:chOff x="1524000" y="2362200"/>
                  <a:chExt cx="6324600" cy="1425477"/>
                </a:xfrm>
              </p:grpSpPr>
              <p:cxnSp>
                <p:nvCxnSpPr>
                  <p:cNvPr id="39" name="Straight Connector 38"/>
                  <p:cNvCxnSpPr/>
                  <p:nvPr/>
                </p:nvCxnSpPr>
                <p:spPr>
                  <a:xfrm>
                    <a:off x="5257800" y="2362200"/>
                    <a:ext cx="0" cy="142547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Straight Connector 37"/>
                  <p:cNvCxnSpPr/>
                  <p:nvPr/>
                </p:nvCxnSpPr>
                <p:spPr>
                  <a:xfrm>
                    <a:off x="3962400" y="2362200"/>
                    <a:ext cx="0" cy="142547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2" name="Group 11"/>
                  <p:cNvGrpSpPr/>
                  <p:nvPr/>
                </p:nvGrpSpPr>
                <p:grpSpPr>
                  <a:xfrm>
                    <a:off x="2475186" y="2514601"/>
                    <a:ext cx="4256927" cy="1273076"/>
                    <a:chOff x="990600" y="2308324"/>
                    <a:chExt cx="4256927" cy="1425476"/>
                  </a:xfrm>
                </p:grpSpPr>
                <p:sp>
                  <p:nvSpPr>
                    <p:cNvPr id="8" name="Rectangle 7"/>
                    <p:cNvSpPr/>
                    <p:nvPr/>
                  </p:nvSpPr>
                  <p:spPr>
                    <a:xfrm>
                      <a:off x="990600" y="2308324"/>
                      <a:ext cx="1463566" cy="1425476"/>
                    </a:xfrm>
                    <a:prstGeom prst="rect">
                      <a:avLst/>
                    </a:prstGeom>
                    <a:pattFill prst="dashHorz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SG"/>
                    </a:p>
                  </p:txBody>
                </p:sp>
                <p:sp>
                  <p:nvSpPr>
                    <p:cNvPr id="15" name="Rectangle 14"/>
                    <p:cNvSpPr/>
                    <p:nvPr/>
                  </p:nvSpPr>
                  <p:spPr>
                    <a:xfrm>
                      <a:off x="3799727" y="2308324"/>
                      <a:ext cx="1447800" cy="1425476"/>
                    </a:xfrm>
                    <a:prstGeom prst="rect">
                      <a:avLst/>
                    </a:prstGeom>
                    <a:pattFill prst="dashHorz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SG"/>
                    </a:p>
                  </p:txBody>
                </p:sp>
                <p:sp>
                  <p:nvSpPr>
                    <p:cNvPr id="11" name="Rectangle 10"/>
                    <p:cNvSpPr/>
                    <p:nvPr/>
                  </p:nvSpPr>
                  <p:spPr>
                    <a:xfrm>
                      <a:off x="2057400" y="3362286"/>
                      <a:ext cx="2209800" cy="201662"/>
                    </a:xfrm>
                    <a:prstGeom prst="rect">
                      <a:avLst/>
                    </a:prstGeom>
                    <a:pattFill prst="dashHorz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SG"/>
                    </a:p>
                  </p:txBody>
                </p:sp>
                <p:sp>
                  <p:nvSpPr>
                    <p:cNvPr id="16" name="Rectangle 15"/>
                    <p:cNvSpPr/>
                    <p:nvPr/>
                  </p:nvSpPr>
                  <p:spPr>
                    <a:xfrm>
                      <a:off x="1563414" y="3347267"/>
                      <a:ext cx="723900" cy="240885"/>
                    </a:xfrm>
                    <a:prstGeom prst="rect">
                      <a:avLst/>
                    </a:prstGeom>
                    <a:pattFill prst="dashHorz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SG"/>
                    </a:p>
                  </p:txBody>
                </p:sp>
                <p:sp>
                  <p:nvSpPr>
                    <p:cNvPr id="17" name="Rectangle 16"/>
                    <p:cNvSpPr/>
                    <p:nvPr/>
                  </p:nvSpPr>
                  <p:spPr>
                    <a:xfrm>
                      <a:off x="3977390" y="3021063"/>
                      <a:ext cx="723900" cy="583875"/>
                    </a:xfrm>
                    <a:prstGeom prst="rect">
                      <a:avLst/>
                    </a:prstGeom>
                    <a:pattFill prst="dashHorz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SG"/>
                    </a:p>
                  </p:txBody>
                </p:sp>
              </p:grpSp>
              <p:cxnSp>
                <p:nvCxnSpPr>
                  <p:cNvPr id="14" name="Straight Connector 13"/>
                  <p:cNvCxnSpPr/>
                  <p:nvPr/>
                </p:nvCxnSpPr>
                <p:spPr>
                  <a:xfrm>
                    <a:off x="1524000" y="3787676"/>
                    <a:ext cx="6324600" cy="0"/>
                  </a:xfrm>
                  <a:prstGeom prst="line">
                    <a:avLst/>
                  </a:prstGeom>
                  <a:ln w="571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Straight Connector 22"/>
                  <p:cNvCxnSpPr/>
                  <p:nvPr/>
                </p:nvCxnSpPr>
                <p:spPr>
                  <a:xfrm>
                    <a:off x="2475186" y="2362200"/>
                    <a:ext cx="0" cy="142547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Straight Connector 39"/>
                  <p:cNvCxnSpPr/>
                  <p:nvPr/>
                </p:nvCxnSpPr>
                <p:spPr>
                  <a:xfrm>
                    <a:off x="6762093" y="2362200"/>
                    <a:ext cx="0" cy="142547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/>
                  <p:cNvCxnSpPr/>
                  <p:nvPr/>
                </p:nvCxnSpPr>
                <p:spPr>
                  <a:xfrm flipH="1">
                    <a:off x="2477814" y="3749566"/>
                    <a:ext cx="1484586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/>
                  <p:cNvCxnSpPr/>
                  <p:nvPr/>
                </p:nvCxnSpPr>
                <p:spPr>
                  <a:xfrm flipH="1">
                    <a:off x="5267539" y="3749566"/>
                    <a:ext cx="1484586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3" name="Straight Connector 2"/>
              <p:cNvCxnSpPr/>
              <p:nvPr/>
            </p:nvCxnSpPr>
            <p:spPr>
              <a:xfrm>
                <a:off x="2354016" y="2053301"/>
                <a:ext cx="1487214" cy="0"/>
              </a:xfrm>
              <a:prstGeom prst="line">
                <a:avLst/>
              </a:prstGeom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>
                <a:off x="5142186" y="2057400"/>
                <a:ext cx="1487214" cy="0"/>
              </a:xfrm>
              <a:prstGeom prst="line">
                <a:avLst/>
              </a:prstGeom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/>
              <p:nvPr/>
            </p:nvCxnSpPr>
            <p:spPr>
              <a:xfrm>
                <a:off x="3871210" y="2057400"/>
                <a:ext cx="1260000" cy="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Left Arrow Callout 47"/>
            <p:cNvSpPr/>
            <p:nvPr/>
          </p:nvSpPr>
          <p:spPr>
            <a:xfrm rot="16200000">
              <a:off x="4326890" y="2853690"/>
              <a:ext cx="297180" cy="472440"/>
            </a:xfrm>
            <a:prstGeom prst="leftArrowCallout">
              <a:avLst>
                <a:gd name="adj1" fmla="val 40740"/>
                <a:gd name="adj2" fmla="val 20370"/>
                <a:gd name="adj3" fmla="val 3704"/>
                <a:gd name="adj4" fmla="val 44977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251835" y="2654300"/>
              <a:ext cx="47256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SG" sz="1400" dirty="0" smtClean="0"/>
                <a:t>Tap</a:t>
              </a:r>
              <a:endParaRPr lang="en-SG" sz="1400" dirty="0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402830" y="4822923"/>
            <a:ext cx="6324600" cy="1425477"/>
            <a:chOff x="1402830" y="4299466"/>
            <a:chExt cx="6324600" cy="1425477"/>
          </a:xfrm>
        </p:grpSpPr>
        <p:grpSp>
          <p:nvGrpSpPr>
            <p:cNvPr id="4" name="Group 3"/>
            <p:cNvGrpSpPr/>
            <p:nvPr/>
          </p:nvGrpSpPr>
          <p:grpSpPr>
            <a:xfrm>
              <a:off x="1402830" y="4299466"/>
              <a:ext cx="6324600" cy="1425477"/>
              <a:chOff x="1402830" y="4299466"/>
              <a:chExt cx="6324600" cy="1425477"/>
            </a:xfrm>
          </p:grpSpPr>
          <p:grpSp>
            <p:nvGrpSpPr>
              <p:cNvPr id="76" name="Group 75"/>
              <p:cNvGrpSpPr/>
              <p:nvPr/>
            </p:nvGrpSpPr>
            <p:grpSpPr>
              <a:xfrm>
                <a:off x="1402830" y="4299466"/>
                <a:ext cx="6324600" cy="1425477"/>
                <a:chOff x="1409700" y="2362200"/>
                <a:chExt cx="6324600" cy="1425477"/>
              </a:xfrm>
            </p:grpSpPr>
            <p:sp>
              <p:nvSpPr>
                <p:cNvPr id="77" name="TextBox 76"/>
                <p:cNvSpPr txBox="1"/>
                <p:nvPr/>
              </p:nvSpPr>
              <p:spPr>
                <a:xfrm>
                  <a:off x="1447800" y="2514600"/>
                  <a:ext cx="87729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SG" dirty="0" smtClean="0"/>
                    <a:t>Tank A</a:t>
                  </a:r>
                  <a:endParaRPr lang="en-SG" dirty="0"/>
                </a:p>
              </p:txBody>
            </p:sp>
            <p:sp>
              <p:nvSpPr>
                <p:cNvPr id="78" name="TextBox 77"/>
                <p:cNvSpPr txBox="1"/>
                <p:nvPr/>
              </p:nvSpPr>
              <p:spPr>
                <a:xfrm>
                  <a:off x="6653748" y="2510502"/>
                  <a:ext cx="89005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SG" dirty="0" smtClean="0"/>
                    <a:t>Tank B</a:t>
                  </a:r>
                  <a:endParaRPr lang="en-SG" dirty="0"/>
                </a:p>
              </p:txBody>
            </p:sp>
            <p:grpSp>
              <p:nvGrpSpPr>
                <p:cNvPr id="79" name="Group 78"/>
                <p:cNvGrpSpPr/>
                <p:nvPr/>
              </p:nvGrpSpPr>
              <p:grpSpPr>
                <a:xfrm>
                  <a:off x="1409700" y="2362200"/>
                  <a:ext cx="6324600" cy="1425477"/>
                  <a:chOff x="1524000" y="2362200"/>
                  <a:chExt cx="6324600" cy="1425477"/>
                </a:xfrm>
              </p:grpSpPr>
              <p:cxnSp>
                <p:nvCxnSpPr>
                  <p:cNvPr id="80" name="Straight Connector 79"/>
                  <p:cNvCxnSpPr/>
                  <p:nvPr/>
                </p:nvCxnSpPr>
                <p:spPr>
                  <a:xfrm>
                    <a:off x="5257800" y="2362200"/>
                    <a:ext cx="0" cy="142547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Straight Connector 80"/>
                  <p:cNvCxnSpPr/>
                  <p:nvPr/>
                </p:nvCxnSpPr>
                <p:spPr>
                  <a:xfrm>
                    <a:off x="3962400" y="2362200"/>
                    <a:ext cx="0" cy="142547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82" name="Group 81"/>
                  <p:cNvGrpSpPr/>
                  <p:nvPr/>
                </p:nvGrpSpPr>
                <p:grpSpPr>
                  <a:xfrm>
                    <a:off x="2475186" y="2514601"/>
                    <a:ext cx="4286907" cy="1273076"/>
                    <a:chOff x="990600" y="2308324"/>
                    <a:chExt cx="4286907" cy="1425476"/>
                  </a:xfrm>
                </p:grpSpPr>
                <p:sp>
                  <p:nvSpPr>
                    <p:cNvPr id="88" name="Rectangle 87"/>
                    <p:cNvSpPr/>
                    <p:nvPr/>
                  </p:nvSpPr>
                  <p:spPr>
                    <a:xfrm>
                      <a:off x="990600" y="2308324"/>
                      <a:ext cx="1463566" cy="1425476"/>
                    </a:xfrm>
                    <a:prstGeom prst="rect">
                      <a:avLst/>
                    </a:prstGeom>
                    <a:pattFill prst="dashHorz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SG"/>
                    </a:p>
                  </p:txBody>
                </p:sp>
                <p:sp>
                  <p:nvSpPr>
                    <p:cNvPr id="89" name="Rectangle 88"/>
                    <p:cNvSpPr/>
                    <p:nvPr/>
                  </p:nvSpPr>
                  <p:spPr>
                    <a:xfrm>
                      <a:off x="3829707" y="2721869"/>
                      <a:ext cx="1447800" cy="1011931"/>
                    </a:xfrm>
                    <a:prstGeom prst="rect">
                      <a:avLst/>
                    </a:prstGeom>
                    <a:pattFill prst="dashHorz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SG"/>
                    </a:p>
                  </p:txBody>
                </p:sp>
                <p:sp>
                  <p:nvSpPr>
                    <p:cNvPr id="90" name="Rectangle 89"/>
                    <p:cNvSpPr/>
                    <p:nvPr/>
                  </p:nvSpPr>
                  <p:spPr>
                    <a:xfrm>
                      <a:off x="2057400" y="3322636"/>
                      <a:ext cx="2209800" cy="201662"/>
                    </a:xfrm>
                    <a:prstGeom prst="rect">
                      <a:avLst/>
                    </a:prstGeom>
                    <a:pattFill prst="dashHorz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SG"/>
                    </a:p>
                  </p:txBody>
                </p:sp>
                <p:sp>
                  <p:nvSpPr>
                    <p:cNvPr id="91" name="Rectangle 90"/>
                    <p:cNvSpPr/>
                    <p:nvPr/>
                  </p:nvSpPr>
                  <p:spPr>
                    <a:xfrm>
                      <a:off x="1600200" y="2990898"/>
                      <a:ext cx="723900" cy="712738"/>
                    </a:xfrm>
                    <a:prstGeom prst="rect">
                      <a:avLst/>
                    </a:prstGeom>
                    <a:pattFill prst="dashHorz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SG"/>
                    </a:p>
                  </p:txBody>
                </p:sp>
                <p:sp>
                  <p:nvSpPr>
                    <p:cNvPr id="92" name="Rectangle 91"/>
                    <p:cNvSpPr/>
                    <p:nvPr/>
                  </p:nvSpPr>
                  <p:spPr>
                    <a:xfrm>
                      <a:off x="3932484" y="2905576"/>
                      <a:ext cx="723900" cy="712738"/>
                    </a:xfrm>
                    <a:prstGeom prst="rect">
                      <a:avLst/>
                    </a:prstGeom>
                    <a:pattFill prst="dashHorz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SG"/>
                    </a:p>
                  </p:txBody>
                </p:sp>
              </p:grpSp>
              <p:cxnSp>
                <p:nvCxnSpPr>
                  <p:cNvPr id="83" name="Straight Connector 82"/>
                  <p:cNvCxnSpPr/>
                  <p:nvPr/>
                </p:nvCxnSpPr>
                <p:spPr>
                  <a:xfrm>
                    <a:off x="1524000" y="3787676"/>
                    <a:ext cx="6324600" cy="0"/>
                  </a:xfrm>
                  <a:prstGeom prst="line">
                    <a:avLst/>
                  </a:prstGeom>
                  <a:ln w="571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Straight Connector 83"/>
                  <p:cNvCxnSpPr/>
                  <p:nvPr/>
                </p:nvCxnSpPr>
                <p:spPr>
                  <a:xfrm>
                    <a:off x="2475186" y="2362200"/>
                    <a:ext cx="0" cy="142547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Straight Connector 84"/>
                  <p:cNvCxnSpPr/>
                  <p:nvPr/>
                </p:nvCxnSpPr>
                <p:spPr>
                  <a:xfrm>
                    <a:off x="6762093" y="2362200"/>
                    <a:ext cx="0" cy="1425476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Straight Connector 85"/>
                  <p:cNvCxnSpPr/>
                  <p:nvPr/>
                </p:nvCxnSpPr>
                <p:spPr>
                  <a:xfrm flipH="1">
                    <a:off x="2477814" y="3749566"/>
                    <a:ext cx="1484586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Straight Connector 86"/>
                  <p:cNvCxnSpPr/>
                  <p:nvPr/>
                </p:nvCxnSpPr>
                <p:spPr>
                  <a:xfrm flipH="1">
                    <a:off x="5267539" y="3749566"/>
                    <a:ext cx="1484586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95" name="Straight Connector 94"/>
              <p:cNvCxnSpPr/>
              <p:nvPr/>
            </p:nvCxnSpPr>
            <p:spPr>
              <a:xfrm>
                <a:off x="2354016" y="4449580"/>
                <a:ext cx="1476000" cy="0"/>
              </a:xfrm>
              <a:prstGeom prst="line">
                <a:avLst/>
              </a:prstGeom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>
                <a:off x="5153400" y="4800600"/>
                <a:ext cx="1476000" cy="0"/>
              </a:xfrm>
              <a:prstGeom prst="line">
                <a:avLst/>
              </a:prstGeom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9" name="Left Arrow Callout 48"/>
            <p:cNvSpPr/>
            <p:nvPr/>
          </p:nvSpPr>
          <p:spPr>
            <a:xfrm rot="16200000">
              <a:off x="4339590" y="5139690"/>
              <a:ext cx="297180" cy="472440"/>
            </a:xfrm>
            <a:prstGeom prst="leftArrowCallout">
              <a:avLst>
                <a:gd name="adj1" fmla="val 40740"/>
                <a:gd name="adj2" fmla="val 20370"/>
                <a:gd name="adj3" fmla="val 3704"/>
                <a:gd name="adj4" fmla="val 44977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267200" y="4950023"/>
              <a:ext cx="47256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SG" sz="1400" dirty="0" smtClean="0"/>
                <a:t>Tap</a:t>
              </a:r>
              <a:endParaRPr lang="en-SG" sz="1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119921" y="519425"/>
            <a:ext cx="8321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SG" sz="2400" dirty="0"/>
              <a:t>Run Arrangement1.exe from LEO</a:t>
            </a:r>
            <a:r>
              <a:rPr lang="en-SG" sz="2000" dirty="0"/>
              <a:t>.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96186" y="5562600"/>
            <a:ext cx="889541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SG" sz="2000" dirty="0"/>
              <a:t>In Arrangement1.exe, we have </a:t>
            </a:r>
            <a:r>
              <a:rPr lang="en-SG" sz="2000" dirty="0" smtClean="0"/>
              <a:t>a driver </a:t>
            </a:r>
            <a:r>
              <a:rPr lang="en-SG" sz="2000" dirty="0"/>
              <a:t>which creates a flow through the connecting lines and the pink device. This flow is measured by the blue flow meter</a:t>
            </a:r>
            <a:r>
              <a:rPr lang="en-SG" sz="2000" dirty="0" smtClean="0"/>
              <a:t>. The bar height measures a quantity on both sides of the pink device and the driver.</a:t>
            </a:r>
            <a:endParaRPr lang="en-SG" sz="2000" dirty="0"/>
          </a:p>
        </p:txBody>
      </p:sp>
      <p:sp>
        <p:nvSpPr>
          <p:cNvPr id="3076" name="TextBox 8"/>
          <p:cNvSpPr txBox="1">
            <a:spLocks noChangeArrowheads="1"/>
          </p:cNvSpPr>
          <p:nvPr/>
        </p:nvSpPr>
        <p:spPr bwMode="auto">
          <a:xfrm>
            <a:off x="76200" y="0"/>
            <a:ext cx="7315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 dirty="0"/>
              <a:t>Today, we will </a:t>
            </a:r>
            <a:r>
              <a:rPr lang="en-GB" sz="2400" dirty="0" smtClean="0"/>
              <a:t>be exploring </a:t>
            </a:r>
            <a:r>
              <a:rPr lang="en-GB" sz="2400" dirty="0"/>
              <a:t>something similar…</a:t>
            </a:r>
          </a:p>
        </p:txBody>
      </p:sp>
      <p:pic>
        <p:nvPicPr>
          <p:cNvPr id="307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78969" y="1238250"/>
            <a:ext cx="49053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4724380" y="1676400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G" dirty="0" smtClean="0"/>
              <a:t>Pink device</a:t>
            </a:r>
            <a:endParaRPr lang="en-SG" dirty="0"/>
          </a:p>
        </p:txBody>
      </p:sp>
      <p:cxnSp>
        <p:nvCxnSpPr>
          <p:cNvPr id="4" name="Straight Arrow Connector 3"/>
          <p:cNvCxnSpPr>
            <a:stCxn id="2" idx="1"/>
          </p:cNvCxnSpPr>
          <p:nvPr/>
        </p:nvCxnSpPr>
        <p:spPr>
          <a:xfrm flipH="1">
            <a:off x="3809980" y="1861066"/>
            <a:ext cx="914400" cy="3487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059656" y="3364468"/>
            <a:ext cx="1890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SG" dirty="0" smtClean="0"/>
              <a:t>Connecting lines</a:t>
            </a:r>
            <a:endParaRPr lang="en-SG" dirty="0"/>
          </a:p>
        </p:txBody>
      </p:sp>
      <p:cxnSp>
        <p:nvCxnSpPr>
          <p:cNvPr id="11" name="Straight Arrow Connector 10"/>
          <p:cNvCxnSpPr>
            <a:stCxn id="10" idx="3"/>
          </p:cNvCxnSpPr>
          <p:nvPr/>
        </p:nvCxnSpPr>
        <p:spPr>
          <a:xfrm>
            <a:off x="2949917" y="3549134"/>
            <a:ext cx="395738" cy="41806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0" idx="3"/>
          </p:cNvCxnSpPr>
          <p:nvPr/>
        </p:nvCxnSpPr>
        <p:spPr>
          <a:xfrm flipV="1">
            <a:off x="2949917" y="2514600"/>
            <a:ext cx="2300739" cy="103453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629400" y="5029200"/>
            <a:ext cx="1364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 smtClean="0"/>
              <a:t>Driver</a:t>
            </a:r>
            <a:endParaRPr lang="en-SG" dirty="0"/>
          </a:p>
        </p:txBody>
      </p:sp>
      <p:cxnSp>
        <p:nvCxnSpPr>
          <p:cNvPr id="13" name="Straight Arrow Connector 12"/>
          <p:cNvCxnSpPr>
            <a:stCxn id="12" idx="1"/>
          </p:cNvCxnSpPr>
          <p:nvPr/>
        </p:nvCxnSpPr>
        <p:spPr>
          <a:xfrm rot="10800000">
            <a:off x="6019800" y="5181600"/>
            <a:ext cx="609600" cy="322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Left Brace 14"/>
          <p:cNvSpPr/>
          <p:nvPr/>
        </p:nvSpPr>
        <p:spPr>
          <a:xfrm>
            <a:off x="3368040" y="2072640"/>
            <a:ext cx="152400" cy="304800"/>
          </a:xfrm>
          <a:prstGeom prst="leftBrace">
            <a:avLst>
              <a:gd name="adj1" fmla="val 31746"/>
              <a:gd name="adj2" fmla="val 5158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1988324" y="2024742"/>
            <a:ext cx="1364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SG" dirty="0" smtClean="0"/>
              <a:t>Bar height</a:t>
            </a:r>
            <a:endParaRPr lang="en-SG" dirty="0"/>
          </a:p>
        </p:txBody>
      </p:sp>
      <p:sp>
        <p:nvSpPr>
          <p:cNvPr id="18" name="Left Brace 17"/>
          <p:cNvSpPr/>
          <p:nvPr/>
        </p:nvSpPr>
        <p:spPr>
          <a:xfrm>
            <a:off x="4920342" y="4543698"/>
            <a:ext cx="152400" cy="304800"/>
          </a:xfrm>
          <a:prstGeom prst="leftBrace">
            <a:avLst>
              <a:gd name="adj1" fmla="val 31746"/>
              <a:gd name="adj2" fmla="val 5158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3657600" y="3962400"/>
            <a:ext cx="1364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SG" dirty="0" smtClean="0"/>
              <a:t>Bar height</a:t>
            </a:r>
            <a:endParaRPr lang="en-SG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4434840" y="4282440"/>
            <a:ext cx="395738" cy="41806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/>
      <p:bldP spid="7" grpId="0"/>
      <p:bldP spid="2" grpId="0"/>
      <p:bldP spid="10" grpId="0"/>
      <p:bldP spid="12" grpId="0"/>
      <p:bldP spid="15" grpId="0" animBg="1"/>
      <p:bldP spid="17" grpId="0"/>
      <p:bldP spid="18" grpId="0" animBg="1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6"/>
          <p:cNvSpPr txBox="1">
            <a:spLocks noChangeArrowheads="1"/>
          </p:cNvSpPr>
          <p:nvPr/>
        </p:nvSpPr>
        <p:spPr bwMode="auto">
          <a:xfrm>
            <a:off x="152400" y="228600"/>
            <a:ext cx="4343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SG" sz="2400" dirty="0"/>
              <a:t>If we change the number of </a:t>
            </a:r>
            <a:r>
              <a:rPr lang="en-SG" sz="2400" dirty="0" smtClean="0"/>
              <a:t>devices while keeping the same driving force, we </a:t>
            </a:r>
            <a:r>
              <a:rPr lang="en-SG" sz="2400" dirty="0"/>
              <a:t>will observe a different outcome.</a:t>
            </a:r>
          </a:p>
        </p:txBody>
      </p:sp>
      <p:pic>
        <p:nvPicPr>
          <p:cNvPr id="409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981200"/>
            <a:ext cx="4449763" cy="408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1558506" y="3197078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G" b="1" dirty="0" smtClean="0"/>
              <a:t>1 pink device</a:t>
            </a:r>
            <a:endParaRPr lang="en-SG" b="1" dirty="0"/>
          </a:p>
        </p:txBody>
      </p:sp>
      <p:grpSp>
        <p:nvGrpSpPr>
          <p:cNvPr id="3" name="Group 2"/>
          <p:cNvGrpSpPr/>
          <p:nvPr/>
        </p:nvGrpSpPr>
        <p:grpSpPr>
          <a:xfrm>
            <a:off x="4660900" y="803275"/>
            <a:ext cx="4406900" cy="3895725"/>
            <a:chOff x="4660900" y="803275"/>
            <a:chExt cx="4406900" cy="3895725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60900" y="803275"/>
              <a:ext cx="4406900" cy="3895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5"/>
            <p:cNvSpPr txBox="1"/>
            <p:nvPr/>
          </p:nvSpPr>
          <p:spPr>
            <a:xfrm>
              <a:off x="6010379" y="2009108"/>
              <a:ext cx="17620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SG" b="1" dirty="0" smtClean="0"/>
                <a:t>3 pink devices</a:t>
              </a:r>
              <a:endParaRPr lang="en-SG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6"/>
          <p:cNvSpPr txBox="1">
            <a:spLocks noChangeArrowheads="1"/>
          </p:cNvSpPr>
          <p:nvPr/>
        </p:nvSpPr>
        <p:spPr bwMode="auto">
          <a:xfrm>
            <a:off x="152400" y="228600"/>
            <a:ext cx="43434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SG" sz="2400" dirty="0"/>
              <a:t>If we change the number of </a:t>
            </a:r>
            <a:r>
              <a:rPr lang="en-SG" sz="2400" dirty="0" smtClean="0"/>
              <a:t>drivers, </a:t>
            </a:r>
            <a:r>
              <a:rPr lang="en-SG" sz="2400" dirty="0"/>
              <a:t>we will observe a different </a:t>
            </a:r>
            <a:r>
              <a:rPr lang="en-SG" sz="2400" dirty="0" smtClean="0"/>
              <a:t>outcome, even if the driving force provided by each driver remains the same.</a:t>
            </a:r>
            <a:endParaRPr lang="en-SG" sz="2400" dirty="0"/>
          </a:p>
        </p:txBody>
      </p:sp>
      <p:pic>
        <p:nvPicPr>
          <p:cNvPr id="512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276475"/>
            <a:ext cx="3895725" cy="442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810573" y="4918448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SG" b="1" dirty="0" smtClean="0"/>
              <a:t>1 driver</a:t>
            </a:r>
            <a:endParaRPr lang="en-SG" b="1" dirty="0"/>
          </a:p>
        </p:txBody>
      </p:sp>
      <p:grpSp>
        <p:nvGrpSpPr>
          <p:cNvPr id="2" name="Group 1"/>
          <p:cNvGrpSpPr/>
          <p:nvPr/>
        </p:nvGrpSpPr>
        <p:grpSpPr>
          <a:xfrm>
            <a:off x="4648200" y="304800"/>
            <a:ext cx="3876675" cy="4689475"/>
            <a:chOff x="4648200" y="304800"/>
            <a:chExt cx="3876675" cy="4689475"/>
          </a:xfrm>
        </p:grpSpPr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48200" y="304800"/>
              <a:ext cx="3876675" cy="4689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5"/>
            <p:cNvSpPr txBox="1"/>
            <p:nvPr/>
          </p:nvSpPr>
          <p:spPr>
            <a:xfrm>
              <a:off x="5178132" y="3059668"/>
              <a:ext cx="1146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SG" b="1" dirty="0" smtClean="0"/>
                <a:t>2 drivers</a:t>
              </a:r>
              <a:endParaRPr lang="en-SG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0"/>
          <p:cNvSpPr txBox="1">
            <a:spLocks noChangeArrowheads="1"/>
          </p:cNvSpPr>
          <p:nvPr/>
        </p:nvSpPr>
        <p:spPr bwMode="auto">
          <a:xfrm>
            <a:off x="228600" y="400050"/>
            <a:ext cx="5029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SG" sz="2400"/>
              <a:t>The same number of devices and drivers when arranged differently, can give different outcomes.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381000"/>
            <a:ext cx="3733800" cy="443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025" y="1752600"/>
            <a:ext cx="4752975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Your challenge for the day</a:t>
            </a:r>
            <a:endParaRPr lang="en-SG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38200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800" dirty="0" smtClean="0"/>
              <a:t>Make observations about the phenomena shown in the programs for the various arrangements and make suitable deductions.</a:t>
            </a:r>
          </a:p>
          <a:p>
            <a:pPr>
              <a:lnSpc>
                <a:spcPct val="90000"/>
              </a:lnSpc>
            </a:pPr>
            <a:endParaRPr lang="en-GB" sz="2800" dirty="0" smtClean="0"/>
          </a:p>
          <a:p>
            <a:pPr>
              <a:lnSpc>
                <a:spcPct val="90000"/>
              </a:lnSpc>
            </a:pPr>
            <a:r>
              <a:rPr lang="en-GB" sz="2800" dirty="0" smtClean="0"/>
              <a:t>Explain how the drivers and devices affect the driving force, bar heights and flow for the various arrangements.</a:t>
            </a:r>
          </a:p>
          <a:p>
            <a:pPr>
              <a:lnSpc>
                <a:spcPct val="90000"/>
              </a:lnSpc>
            </a:pPr>
            <a:endParaRPr lang="en-GB" sz="2800" dirty="0" smtClean="0"/>
          </a:p>
          <a:p>
            <a:pPr>
              <a:lnSpc>
                <a:spcPct val="90000"/>
              </a:lnSpc>
            </a:pPr>
            <a:r>
              <a:rPr lang="en-GB" sz="2800" dirty="0" smtClean="0"/>
              <a:t>Apply your understanding to predict the outcomes for other arrangements.</a:t>
            </a:r>
            <a:endParaRPr lang="en-SG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1180</TotalTime>
  <Words>382</Words>
  <Application>Microsoft Office PowerPoint</Application>
  <PresentationFormat>On-screen Show (4:3)</PresentationFormat>
  <Paragraphs>44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Slide 1</vt:lpstr>
      <vt:lpstr>Slide 2</vt:lpstr>
      <vt:lpstr>Slide 3</vt:lpstr>
      <vt:lpstr>Slide 4</vt:lpstr>
      <vt:lpstr>Slide 5</vt:lpstr>
      <vt:lpstr>Your challenge for the day</vt:lpstr>
    </vt:vector>
  </TitlesOfParts>
  <Company>Republic Polytechnic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AY1011 A101 PS07 Drive and Flow</dc:title>
  <dc:creator>Republic Polytechnic</dc:creator>
  <cp:lastModifiedBy>xavier_lim</cp:lastModifiedBy>
  <cp:revision>78</cp:revision>
  <dcterms:created xsi:type="dcterms:W3CDTF">2008-04-15T02:34:00Z</dcterms:created>
  <dcterms:modified xsi:type="dcterms:W3CDTF">2010-05-25T01:03:22Z</dcterms:modified>
</cp:coreProperties>
</file>